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Poppins Ultra-Bold" charset="1" panose="00000900000000000000"/>
      <p:regular r:id="rId16"/>
    </p:embeddedFont>
    <p:embeddedFont>
      <p:font typeface="Poppins Bold" charset="1" panose="00000800000000000000"/>
      <p:regular r:id="rId17"/>
    </p:embeddedFont>
    <p:embeddedFont>
      <p:font typeface="Poppins" charset="1" panose="00000500000000000000"/>
      <p:regular r:id="rId18"/>
    </p:embeddedFont>
    <p:embeddedFont>
      <p:font typeface="Poppins Italics" charset="1" panose="000005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6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6773" r="0" b="-5677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58794">
            <a:off x="-6763554" y="5939442"/>
            <a:ext cx="10739406" cy="10712558"/>
          </a:xfrm>
          <a:custGeom>
            <a:avLst/>
            <a:gdLst/>
            <a:ahLst/>
            <a:cxnLst/>
            <a:rect r="r" b="b" t="t" l="l"/>
            <a:pathLst>
              <a:path h="10712558" w="10739406">
                <a:moveTo>
                  <a:pt x="0" y="0"/>
                </a:moveTo>
                <a:lnTo>
                  <a:pt x="10739406" y="0"/>
                </a:lnTo>
                <a:lnTo>
                  <a:pt x="10739406" y="10712558"/>
                </a:lnTo>
                <a:lnTo>
                  <a:pt x="0" y="107125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99911" y="-6866634"/>
            <a:ext cx="10739406" cy="10712558"/>
          </a:xfrm>
          <a:custGeom>
            <a:avLst/>
            <a:gdLst/>
            <a:ahLst/>
            <a:cxnLst/>
            <a:rect r="r" b="b" t="t" l="l"/>
            <a:pathLst>
              <a:path h="10712558" w="10739406">
                <a:moveTo>
                  <a:pt x="0" y="0"/>
                </a:moveTo>
                <a:lnTo>
                  <a:pt x="10739406" y="0"/>
                </a:lnTo>
                <a:lnTo>
                  <a:pt x="10739406" y="10712558"/>
                </a:lnTo>
                <a:lnTo>
                  <a:pt x="0" y="107125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4478714"/>
            <a:ext cx="16230600" cy="1329572"/>
            <a:chOff x="0" y="0"/>
            <a:chExt cx="21640800" cy="177276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247650"/>
              <a:ext cx="8883814" cy="20204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291"/>
                </a:lnSpc>
                <a:spcBef>
                  <a:spcPct val="0"/>
                </a:spcBef>
              </a:pPr>
              <a:r>
                <a:rPr lang="en-US" b="true" sz="8779">
                  <a:solidFill>
                    <a:srgbClr val="D39918"/>
                  </a:solidFill>
                  <a:latin typeface="Poppins Ultra-Bold"/>
                  <a:ea typeface="Poppins Ultra-Bold"/>
                  <a:cs typeface="Poppins Ultra-Bold"/>
                  <a:sym typeface="Poppins Ultra-Bold"/>
                </a:rPr>
                <a:t>PRINCIPIOS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8588344" y="-247650"/>
              <a:ext cx="13052456" cy="2020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291"/>
                </a:lnSpc>
                <a:spcBef>
                  <a:spcPct val="0"/>
                </a:spcBef>
              </a:pPr>
              <a:r>
                <a:rPr lang="en-US" b="true" sz="877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FUNDAMENTALES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308292" y="5937899"/>
            <a:ext cx="9671416" cy="592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b="true" sz="3299" spc="123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 LA ECONOMÍA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56744" y="4120066"/>
            <a:ext cx="5537418" cy="1786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54"/>
              </a:lnSpc>
              <a:spcBef>
                <a:spcPct val="0"/>
              </a:spcBef>
            </a:pPr>
            <a:r>
              <a:rPr lang="en-US" b="true" sz="9896">
                <a:solidFill>
                  <a:srgbClr val="D39918"/>
                </a:solidFill>
                <a:latin typeface="Poppins Bold"/>
                <a:ea typeface="Poppins Bold"/>
                <a:cs typeface="Poppins Bold"/>
                <a:sym typeface="Poppins Bold"/>
              </a:rPr>
              <a:t>Gracias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964226" y="4094203"/>
            <a:ext cx="3315856" cy="1789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54"/>
              </a:lnSpc>
              <a:spcBef>
                <a:spcPct val="0"/>
              </a:spcBef>
            </a:pPr>
            <a:r>
              <a:rPr lang="en-US" sz="989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606797" y="1443717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801501" y="2244827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8209" y="-1028700"/>
            <a:ext cx="4883020" cy="4114800"/>
          </a:xfrm>
          <a:custGeom>
            <a:avLst/>
            <a:gdLst/>
            <a:ahLst/>
            <a:cxnLst/>
            <a:rect r="r" b="b" t="t" l="l"/>
            <a:pathLst>
              <a:path h="4114800" w="4883020">
                <a:moveTo>
                  <a:pt x="0" y="0"/>
                </a:moveTo>
                <a:lnTo>
                  <a:pt x="4883020" y="0"/>
                </a:lnTo>
                <a:lnTo>
                  <a:pt x="48830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776912" y="7504752"/>
            <a:ext cx="5120798" cy="4315170"/>
          </a:xfrm>
          <a:custGeom>
            <a:avLst/>
            <a:gdLst/>
            <a:ahLst/>
            <a:cxnLst/>
            <a:rect r="r" b="b" t="t" l="l"/>
            <a:pathLst>
              <a:path h="4315170" w="5120798">
                <a:moveTo>
                  <a:pt x="0" y="0"/>
                </a:moveTo>
                <a:lnTo>
                  <a:pt x="5120799" y="0"/>
                </a:lnTo>
                <a:lnTo>
                  <a:pt x="5120799" y="4315169"/>
                </a:lnTo>
                <a:lnTo>
                  <a:pt x="0" y="43151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79675" y="-1171234"/>
            <a:ext cx="4603972" cy="4114800"/>
          </a:xfrm>
          <a:custGeom>
            <a:avLst/>
            <a:gdLst/>
            <a:ahLst/>
            <a:cxnLst/>
            <a:rect r="r" b="b" t="t" l="l"/>
            <a:pathLst>
              <a:path h="4114800" w="4603972">
                <a:moveTo>
                  <a:pt x="0" y="0"/>
                </a:moveTo>
                <a:lnTo>
                  <a:pt x="4603973" y="0"/>
                </a:lnTo>
                <a:lnTo>
                  <a:pt x="46039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7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26332" y="7504752"/>
            <a:ext cx="4603972" cy="4114800"/>
          </a:xfrm>
          <a:custGeom>
            <a:avLst/>
            <a:gdLst/>
            <a:ahLst/>
            <a:cxnLst/>
            <a:rect r="r" b="b" t="t" l="l"/>
            <a:pathLst>
              <a:path h="4114800" w="4603972">
                <a:moveTo>
                  <a:pt x="0" y="0"/>
                </a:moveTo>
                <a:lnTo>
                  <a:pt x="4603972" y="0"/>
                </a:lnTo>
                <a:lnTo>
                  <a:pt x="46039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7000"/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511605" y="2582784"/>
            <a:ext cx="13264790" cy="1809713"/>
            <a:chOff x="0" y="0"/>
            <a:chExt cx="17686387" cy="2412951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190500"/>
              <a:ext cx="15559110" cy="15830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35"/>
                </a:lnSpc>
                <a:spcBef>
                  <a:spcPct val="0"/>
                </a:spcBef>
              </a:pPr>
              <a:r>
                <a:rPr lang="en-US" b="true" sz="6882">
                  <a:solidFill>
                    <a:srgbClr val="D39918"/>
                  </a:solidFill>
                  <a:latin typeface="Poppins Ultra-Bold"/>
                  <a:ea typeface="Poppins Ultra-Bold"/>
                  <a:cs typeface="Poppins Ultra-Bold"/>
                  <a:sym typeface="Poppins Ultra-Bold"/>
                </a:rPr>
                <a:t>Principio de racionalidad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079222"/>
              <a:ext cx="17686387" cy="1333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020"/>
                </a:lnSpc>
              </a:pPr>
              <a:r>
                <a:rPr lang="en-US" sz="6882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en las decisiones económicas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511605" y="5153237"/>
            <a:ext cx="9757147" cy="1278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7"/>
              </a:lnSpc>
              <a:spcBef>
                <a:spcPct val="0"/>
              </a:spcBef>
            </a:pPr>
            <a:r>
              <a:rPr lang="en-US" sz="239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 racionalidad en economía se refiere a la toma de decisiones que maximiza el beneficio o la satisfacción para los individuos o las empresas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10800000">
            <a:off x="13134187" y="6172200"/>
            <a:ext cx="8250226" cy="8229600"/>
          </a:xfrm>
          <a:custGeom>
            <a:avLst/>
            <a:gdLst/>
            <a:ahLst/>
            <a:cxnLst/>
            <a:rect r="r" b="b" t="t" l="l"/>
            <a:pathLst>
              <a:path h="8229600" w="8250226">
                <a:moveTo>
                  <a:pt x="0" y="0"/>
                </a:moveTo>
                <a:lnTo>
                  <a:pt x="8250226" y="0"/>
                </a:lnTo>
                <a:lnTo>
                  <a:pt x="825022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-10800000">
            <a:off x="-6227914" y="-6002504"/>
            <a:ext cx="8250226" cy="8229600"/>
          </a:xfrm>
          <a:custGeom>
            <a:avLst/>
            <a:gdLst/>
            <a:ahLst/>
            <a:cxnLst/>
            <a:rect r="r" b="b" t="t" l="l"/>
            <a:pathLst>
              <a:path h="8229600" w="8250226">
                <a:moveTo>
                  <a:pt x="8250226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8250226" y="0"/>
                </a:lnTo>
                <a:lnTo>
                  <a:pt x="8250226" y="822960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148904" y="1028700"/>
            <a:ext cx="8250226" cy="8229600"/>
          </a:xfrm>
          <a:custGeom>
            <a:avLst/>
            <a:gdLst/>
            <a:ahLst/>
            <a:cxnLst/>
            <a:rect r="r" b="b" t="t" l="l"/>
            <a:pathLst>
              <a:path h="8229600" w="8250226">
                <a:moveTo>
                  <a:pt x="0" y="0"/>
                </a:moveTo>
                <a:lnTo>
                  <a:pt x="8250225" y="0"/>
                </a:lnTo>
                <a:lnTo>
                  <a:pt x="825022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811811" y="1028700"/>
            <a:ext cx="8250226" cy="8229600"/>
          </a:xfrm>
          <a:custGeom>
            <a:avLst/>
            <a:gdLst/>
            <a:ahLst/>
            <a:cxnLst/>
            <a:rect r="r" b="b" t="t" l="l"/>
            <a:pathLst>
              <a:path h="8229600" w="8250226">
                <a:moveTo>
                  <a:pt x="8250225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8250225" y="0"/>
                </a:lnTo>
                <a:lnTo>
                  <a:pt x="8250225" y="822960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424964" y="2370756"/>
            <a:ext cx="7699743" cy="159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19"/>
              </a:lnSpc>
              <a:spcBef>
                <a:spcPct val="0"/>
              </a:spcBef>
            </a:pPr>
            <a:r>
              <a:rPr lang="en-US" b="true" sz="8799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Supuesto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18806" y="2370756"/>
            <a:ext cx="3944230" cy="1595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20"/>
              </a:lnSpc>
              <a:spcBef>
                <a:spcPct val="0"/>
              </a:spcBef>
            </a:pPr>
            <a:r>
              <a:rPr lang="en-US" sz="8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básico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24964" y="4678143"/>
            <a:ext cx="9438073" cy="131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7"/>
              </a:lnSpc>
              <a:spcBef>
                <a:spcPct val="0"/>
              </a:spcBef>
            </a:pPr>
            <a:r>
              <a:rPr lang="en-US" sz="249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 asume que los agentes económicos (consumidores y productores) toman decisiones lógicas y coherentes en función de sus objetivos.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4015143" y="7997776"/>
            <a:ext cx="10257714" cy="822374"/>
            <a:chOff x="0" y="0"/>
            <a:chExt cx="13676952" cy="1096498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1092855" y="-53975"/>
              <a:ext cx="12584097" cy="11504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7"/>
                </a:lnSpc>
                <a:spcBef>
                  <a:spcPct val="0"/>
                </a:spcBef>
              </a:pPr>
              <a:r>
                <a:rPr lang="en-US" sz="2498" i="true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Un consumidor elige productos que maximizan su satisfacción dentro de su presupuesto.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66675"/>
              <a:ext cx="3734667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D39918"/>
                  </a:solidFill>
                  <a:latin typeface="Poppins Ultra-Bold"/>
                  <a:ea typeface="Poppins Ultra-Bold"/>
                  <a:cs typeface="Poppins Ultra-Bold"/>
                  <a:sym typeface="Poppins Ultra-Bold"/>
                </a:rPr>
                <a:t>Ejemplo: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994900" y="2776542"/>
            <a:ext cx="3772733" cy="5500884"/>
            <a:chOff x="0" y="0"/>
            <a:chExt cx="5030311" cy="7334512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8343" t="0" r="47162" b="0"/>
            <a:stretch>
              <a:fillRect/>
            </a:stretch>
          </p:blipFill>
          <p:spPr>
            <a:xfrm flipH="false" flipV="false">
              <a:off x="0" y="0"/>
              <a:ext cx="5030311" cy="7334512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1619125" y="1792616"/>
            <a:ext cx="12036459" cy="1967852"/>
            <a:chOff x="0" y="0"/>
            <a:chExt cx="16048612" cy="262380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90500"/>
              <a:ext cx="16048612" cy="15830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31"/>
                </a:lnSpc>
                <a:spcBef>
                  <a:spcPct val="0"/>
                </a:spcBef>
              </a:pPr>
              <a:r>
                <a:rPr lang="en-US" b="true" sz="6879">
                  <a:solidFill>
                    <a:srgbClr val="D39918"/>
                  </a:solidFill>
                  <a:latin typeface="Poppins Ultra-Bold"/>
                  <a:ea typeface="Poppins Ultra-Bold"/>
                  <a:cs typeface="Poppins Ultra-Bold"/>
                  <a:sym typeface="Poppins Ultra-Bold"/>
                </a:rPr>
                <a:t>La Ley de la Oferta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040705"/>
              <a:ext cx="14340436" cy="15830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31"/>
                </a:lnSpc>
                <a:spcBef>
                  <a:spcPct val="0"/>
                </a:spcBef>
              </a:pPr>
              <a:r>
                <a:rPr lang="en-US" sz="687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y la Demanda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949537" y="4585799"/>
            <a:ext cx="9790734" cy="3425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7745" indent="-258872" lvl="1">
              <a:lnSpc>
                <a:spcPts val="3357"/>
              </a:lnSpc>
              <a:buFont typeface="Arial"/>
              <a:buChar char="•"/>
            </a:pPr>
            <a:r>
              <a:rPr lang="en-US" sz="239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Oferta: Cantidad de un bien o servicio que los productores están dispuestos a vender a diferentes precios.</a:t>
            </a:r>
          </a:p>
          <a:p>
            <a:pPr algn="l">
              <a:lnSpc>
                <a:spcPts val="3357"/>
              </a:lnSpc>
            </a:pPr>
          </a:p>
          <a:p>
            <a:pPr algn="l" marL="517745" indent="-258872" lvl="1">
              <a:lnSpc>
                <a:spcPts val="3357"/>
              </a:lnSpc>
              <a:buFont typeface="Arial"/>
              <a:buChar char="•"/>
            </a:pPr>
            <a:r>
              <a:rPr lang="en-US" sz="239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Demanda: Cantidad de un bien o servicio que los consumidores desean comprar a diferentes precios.</a:t>
            </a:r>
          </a:p>
          <a:p>
            <a:pPr algn="l">
              <a:lnSpc>
                <a:spcPts val="3357"/>
              </a:lnSpc>
            </a:pPr>
          </a:p>
          <a:p>
            <a:pPr algn="l" marL="517745" indent="-258872" lvl="1">
              <a:lnSpc>
                <a:spcPts val="3357"/>
              </a:lnSpc>
              <a:spcBef>
                <a:spcPct val="0"/>
              </a:spcBef>
              <a:buFont typeface="Arial"/>
              <a:buChar char="•"/>
            </a:pPr>
            <a:r>
              <a:rPr lang="en-US" sz="239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Equilibrio de mercado: Punto donde la oferta y la demanda se igualan, determinando el precio de mercado.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6275967" y="3957438"/>
            <a:ext cx="983333" cy="1144242"/>
            <a:chOff x="0" y="0"/>
            <a:chExt cx="6985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BDA355">
                    <a:alpha val="72000"/>
                  </a:srgbClr>
                </a:gs>
                <a:gs pos="100000">
                  <a:srgbClr val="EDEDED">
                    <a:alpha val="72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503234" y="6867046"/>
            <a:ext cx="983333" cy="1144242"/>
            <a:chOff x="0" y="0"/>
            <a:chExt cx="6985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BDA355">
                    <a:alpha val="72000"/>
                  </a:srgbClr>
                </a:gs>
                <a:gs pos="100000">
                  <a:srgbClr val="EDEDED">
                    <a:alpha val="72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148904" y="1028700"/>
            <a:ext cx="8250226" cy="8229600"/>
          </a:xfrm>
          <a:custGeom>
            <a:avLst/>
            <a:gdLst/>
            <a:ahLst/>
            <a:cxnLst/>
            <a:rect r="r" b="b" t="t" l="l"/>
            <a:pathLst>
              <a:path h="8229600" w="8250226">
                <a:moveTo>
                  <a:pt x="0" y="0"/>
                </a:moveTo>
                <a:lnTo>
                  <a:pt x="8250225" y="0"/>
                </a:lnTo>
                <a:lnTo>
                  <a:pt x="825022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811811" y="1028700"/>
            <a:ext cx="8250226" cy="8229600"/>
          </a:xfrm>
          <a:custGeom>
            <a:avLst/>
            <a:gdLst/>
            <a:ahLst/>
            <a:cxnLst/>
            <a:rect r="r" b="b" t="t" l="l"/>
            <a:pathLst>
              <a:path h="8229600" w="8250226">
                <a:moveTo>
                  <a:pt x="8250225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8250225" y="0"/>
                </a:lnTo>
                <a:lnTo>
                  <a:pt x="8250225" y="822960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891473" y="1768139"/>
            <a:ext cx="9188301" cy="1234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31"/>
              </a:lnSpc>
              <a:spcBef>
                <a:spcPct val="0"/>
              </a:spcBef>
            </a:pPr>
            <a:r>
              <a:rPr lang="en-US" b="true" sz="6879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El Principio del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45337" y="2535197"/>
            <a:ext cx="9898463" cy="1234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31"/>
              </a:lnSpc>
              <a:spcBef>
                <a:spcPct val="0"/>
              </a:spcBef>
            </a:pPr>
            <a:r>
              <a:rPr lang="en-US" sz="687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Costo de Oportunidad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54021" y="4670401"/>
            <a:ext cx="9438073" cy="879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7"/>
              </a:lnSpc>
              <a:spcBef>
                <a:spcPct val="0"/>
              </a:spcBef>
            </a:pPr>
            <a:r>
              <a:rPr lang="en-US" sz="249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 costo de oportunidad representa el valor de la mejor alternativa a la que se renuncia al tomar una decisión.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046957" y="7940626"/>
            <a:ext cx="9438073" cy="131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7"/>
              </a:lnSpc>
              <a:spcBef>
                <a:spcPct val="0"/>
              </a:spcBef>
            </a:pPr>
            <a:r>
              <a:rPr lang="en-US" sz="2498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Un estudiante que elige trabajar en lugar de estudiar está renunciando a la posibilidad de obtener mejores ingresos en el futuro debido a la falta de educación adicional.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544201" y="7931101"/>
            <a:ext cx="2801000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Ejemplo: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666" r="0" b="-5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59877" y="7164850"/>
            <a:ext cx="4684643" cy="4186900"/>
          </a:xfrm>
          <a:custGeom>
            <a:avLst/>
            <a:gdLst/>
            <a:ahLst/>
            <a:cxnLst/>
            <a:rect r="r" b="b" t="t" l="l"/>
            <a:pathLst>
              <a:path h="4186900" w="4684643">
                <a:moveTo>
                  <a:pt x="0" y="0"/>
                </a:moveTo>
                <a:lnTo>
                  <a:pt x="4684643" y="0"/>
                </a:lnTo>
                <a:lnTo>
                  <a:pt x="4684643" y="4186900"/>
                </a:lnTo>
                <a:lnTo>
                  <a:pt x="0" y="41869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81075" y="1430665"/>
            <a:ext cx="14817708" cy="1234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32"/>
              </a:lnSpc>
              <a:spcBef>
                <a:spcPct val="0"/>
              </a:spcBef>
            </a:pPr>
            <a:r>
              <a:rPr lang="en-US" b="true" sz="6880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 La Importancia de los Incentivos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406317" y="2188597"/>
            <a:ext cx="11340781" cy="1234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32"/>
              </a:lnSpc>
              <a:spcBef>
                <a:spcPct val="0"/>
              </a:spcBef>
            </a:pPr>
            <a:r>
              <a:rPr lang="en-US" sz="68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 la Toma de Decisiones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-4001445" y="-2287944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7315200" y="0"/>
                </a:moveTo>
                <a:lnTo>
                  <a:pt x="0" y="0"/>
                </a:lnTo>
                <a:lnTo>
                  <a:pt x="0" y="4083212"/>
                </a:lnTo>
                <a:lnTo>
                  <a:pt x="7315200" y="408321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52233" y="3937894"/>
            <a:ext cx="13994477" cy="843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7"/>
              </a:lnSpc>
              <a:spcBef>
                <a:spcPct val="0"/>
              </a:spcBef>
            </a:pPr>
            <a:r>
              <a:rPr lang="en-US" b="true" sz="2398">
                <a:solidFill>
                  <a:srgbClr val="E0AD2B"/>
                </a:solidFill>
                <a:latin typeface="Poppins Bold"/>
                <a:ea typeface="Poppins Bold"/>
                <a:cs typeface="Poppins Bold"/>
                <a:sym typeface="Poppins Bold"/>
              </a:rPr>
              <a:t>Incentivos:</a:t>
            </a:r>
            <a:r>
              <a:rPr lang="en-US" sz="239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Son factores externos que motivan a las personas o empresas a actuar de cierta manera.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046709" y="0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052233" y="5045791"/>
            <a:ext cx="13994477" cy="1263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7"/>
              </a:lnSpc>
            </a:pPr>
            <a:r>
              <a:rPr lang="en-US" sz="2398" b="true">
                <a:solidFill>
                  <a:srgbClr val="E0AD2B"/>
                </a:solidFill>
                <a:latin typeface="Poppins Bold"/>
                <a:ea typeface="Poppins Bold"/>
                <a:cs typeface="Poppins Bold"/>
                <a:sym typeface="Poppins Bold"/>
              </a:rPr>
              <a:t>Tipos de incentivos:</a:t>
            </a:r>
          </a:p>
          <a:p>
            <a:pPr algn="l">
              <a:lnSpc>
                <a:spcPts val="3357"/>
              </a:lnSpc>
            </a:pPr>
            <a:r>
              <a:rPr lang="en-US" sz="239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                      </a:t>
            </a:r>
            <a:r>
              <a:rPr lang="en-US" sz="239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Económicos: Como precios, salarios, impuestos, y subsidios.</a:t>
            </a:r>
          </a:p>
          <a:p>
            <a:pPr algn="l">
              <a:lnSpc>
                <a:spcPts val="3357"/>
              </a:lnSpc>
              <a:spcBef>
                <a:spcPct val="0"/>
              </a:spcBef>
            </a:pPr>
            <a:r>
              <a:rPr lang="en-US" sz="239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              Sociales y morales: Factores como la reputación o la responsabilidad.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118483" y="7940626"/>
            <a:ext cx="10045648" cy="1263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7"/>
              </a:lnSpc>
              <a:spcBef>
                <a:spcPct val="0"/>
              </a:spcBef>
            </a:pPr>
            <a:r>
              <a:rPr lang="en-US" sz="2398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Las empresas ofrecen descuentos para incentivar las ventas, o el gobierno aplica impuestos para reducir el consumo de productos nocivos.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15727" y="7931101"/>
            <a:ext cx="2801000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Ejemplo: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06797" y="1443717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06797" y="4008943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96431" y="3587972"/>
            <a:ext cx="4603972" cy="4114800"/>
          </a:xfrm>
          <a:custGeom>
            <a:avLst/>
            <a:gdLst/>
            <a:ahLst/>
            <a:cxnLst/>
            <a:rect r="r" b="b" t="t" l="l"/>
            <a:pathLst>
              <a:path h="4114800" w="4603972">
                <a:moveTo>
                  <a:pt x="0" y="0"/>
                </a:moveTo>
                <a:lnTo>
                  <a:pt x="4603972" y="0"/>
                </a:lnTo>
                <a:lnTo>
                  <a:pt x="46039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9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44782" y="1253217"/>
            <a:ext cx="18382574" cy="1234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31"/>
              </a:lnSpc>
              <a:spcBef>
                <a:spcPct val="0"/>
              </a:spcBef>
            </a:pPr>
            <a:r>
              <a:rPr lang="en-US" b="true" sz="6879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Maximización de la Utilidad 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51649" y="2048495"/>
            <a:ext cx="15943539" cy="1234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31"/>
              </a:lnSpc>
              <a:spcBef>
                <a:spcPct val="0"/>
              </a:spcBef>
            </a:pPr>
            <a:r>
              <a:rPr lang="en-US" sz="687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 Comportamiento del Consumidor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224793" y="6864883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136069" y="-973867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951649" y="4012429"/>
            <a:ext cx="8184421" cy="2962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7745" indent="-258873" lvl="1">
              <a:lnSpc>
                <a:spcPts val="3357"/>
              </a:lnSpc>
              <a:buFont typeface="Arial"/>
              <a:buChar char="•"/>
            </a:pPr>
            <a:r>
              <a:rPr lang="en-US" b="true" sz="2398">
                <a:solidFill>
                  <a:srgbClr val="E0AD2B"/>
                </a:solidFill>
                <a:latin typeface="Poppins Bold"/>
                <a:ea typeface="Poppins Bold"/>
                <a:cs typeface="Poppins Bold"/>
                <a:sym typeface="Poppins Bold"/>
              </a:rPr>
              <a:t>Utilidad: </a:t>
            </a:r>
            <a:r>
              <a:rPr lang="en-US" sz="239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Medida de satisfacción que un individuo obtiene al consumir bienes o servicios.</a:t>
            </a:r>
          </a:p>
          <a:p>
            <a:pPr algn="l">
              <a:lnSpc>
                <a:spcPts val="3357"/>
              </a:lnSpc>
            </a:pPr>
          </a:p>
          <a:p>
            <a:pPr algn="l" marL="517745" indent="-258873" lvl="1">
              <a:lnSpc>
                <a:spcPts val="335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398">
                <a:solidFill>
                  <a:srgbClr val="E0AD2B"/>
                </a:solidFill>
                <a:latin typeface="Poppins Bold"/>
                <a:ea typeface="Poppins Bold"/>
                <a:cs typeface="Poppins Bold"/>
                <a:sym typeface="Poppins Bold"/>
              </a:rPr>
              <a:t>Maximización de la utilidad:</a:t>
            </a:r>
            <a:r>
              <a:rPr lang="en-US" sz="239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Los consumidores toman decisiones que les permitan alcanzar el mayor nivel de satisfacción posible dentro de sus limitaciones presupuestarias.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23230" y="8035005"/>
            <a:ext cx="9675186" cy="1263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7"/>
              </a:lnSpc>
              <a:spcBef>
                <a:spcPct val="0"/>
              </a:spcBef>
            </a:pPr>
            <a:r>
              <a:rPr lang="en-US" sz="2398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Un consumidor divide su presupuesto entre diferentes bienes (como alimentos y entretenimiento) de manera que maximice su bienestar.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20474" y="8025480"/>
            <a:ext cx="2801000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Ejemplo: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8209" y="-1028700"/>
            <a:ext cx="4883020" cy="4114800"/>
          </a:xfrm>
          <a:custGeom>
            <a:avLst/>
            <a:gdLst/>
            <a:ahLst/>
            <a:cxnLst/>
            <a:rect r="r" b="b" t="t" l="l"/>
            <a:pathLst>
              <a:path h="4114800" w="4883020">
                <a:moveTo>
                  <a:pt x="0" y="0"/>
                </a:moveTo>
                <a:lnTo>
                  <a:pt x="4883020" y="0"/>
                </a:lnTo>
                <a:lnTo>
                  <a:pt x="48830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776912" y="7504752"/>
            <a:ext cx="5120798" cy="4315170"/>
          </a:xfrm>
          <a:custGeom>
            <a:avLst/>
            <a:gdLst/>
            <a:ahLst/>
            <a:cxnLst/>
            <a:rect r="r" b="b" t="t" l="l"/>
            <a:pathLst>
              <a:path h="4315170" w="5120798">
                <a:moveTo>
                  <a:pt x="0" y="0"/>
                </a:moveTo>
                <a:lnTo>
                  <a:pt x="5120799" y="0"/>
                </a:lnTo>
                <a:lnTo>
                  <a:pt x="5120799" y="4315169"/>
                </a:lnTo>
                <a:lnTo>
                  <a:pt x="0" y="43151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79675" y="-1171234"/>
            <a:ext cx="4603972" cy="4114800"/>
          </a:xfrm>
          <a:custGeom>
            <a:avLst/>
            <a:gdLst/>
            <a:ahLst/>
            <a:cxnLst/>
            <a:rect r="r" b="b" t="t" l="l"/>
            <a:pathLst>
              <a:path h="4114800" w="4603972">
                <a:moveTo>
                  <a:pt x="0" y="0"/>
                </a:moveTo>
                <a:lnTo>
                  <a:pt x="4603973" y="0"/>
                </a:lnTo>
                <a:lnTo>
                  <a:pt x="46039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7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26332" y="7504752"/>
            <a:ext cx="4603972" cy="4114800"/>
          </a:xfrm>
          <a:custGeom>
            <a:avLst/>
            <a:gdLst/>
            <a:ahLst/>
            <a:cxnLst/>
            <a:rect r="r" b="b" t="t" l="l"/>
            <a:pathLst>
              <a:path h="4114800" w="4603972">
                <a:moveTo>
                  <a:pt x="0" y="0"/>
                </a:moveTo>
                <a:lnTo>
                  <a:pt x="4603972" y="0"/>
                </a:lnTo>
                <a:lnTo>
                  <a:pt x="46039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7000"/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22312" y="2021413"/>
            <a:ext cx="11669333" cy="1234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35"/>
              </a:lnSpc>
              <a:spcBef>
                <a:spcPct val="0"/>
              </a:spcBef>
            </a:pPr>
            <a:r>
              <a:rPr lang="en-US" b="true" sz="6882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El Principio de la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64024" y="3019766"/>
            <a:ext cx="13264790" cy="986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20"/>
              </a:lnSpc>
            </a:pPr>
            <a:r>
              <a:rPr lang="en-US" sz="688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Ventaja Comparativa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265426" y="4683078"/>
            <a:ext cx="9757147" cy="854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7"/>
              </a:lnSpc>
              <a:spcBef>
                <a:spcPct val="0"/>
              </a:spcBef>
            </a:pPr>
            <a:r>
              <a:rPr lang="en-US" sz="239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 ventaja comparativa se refiere a la capacidad de producir un bien o servicio a un costo de oportunidad menor que otros.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10800000">
            <a:off x="12844606" y="6172200"/>
            <a:ext cx="8250226" cy="8229600"/>
          </a:xfrm>
          <a:custGeom>
            <a:avLst/>
            <a:gdLst/>
            <a:ahLst/>
            <a:cxnLst/>
            <a:rect r="r" b="b" t="t" l="l"/>
            <a:pathLst>
              <a:path h="8229600" w="8250226">
                <a:moveTo>
                  <a:pt x="0" y="0"/>
                </a:moveTo>
                <a:lnTo>
                  <a:pt x="8250226" y="0"/>
                </a:lnTo>
                <a:lnTo>
                  <a:pt x="825022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-10800000">
            <a:off x="10037774" y="-5708147"/>
            <a:ext cx="8250226" cy="8229600"/>
          </a:xfrm>
          <a:custGeom>
            <a:avLst/>
            <a:gdLst/>
            <a:ahLst/>
            <a:cxnLst/>
            <a:rect r="r" b="b" t="t" l="l"/>
            <a:pathLst>
              <a:path h="8229600" w="8250226">
                <a:moveTo>
                  <a:pt x="8250226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8250226" y="0"/>
                </a:lnTo>
                <a:lnTo>
                  <a:pt x="8250226" y="822960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531939" y="7995236"/>
            <a:ext cx="9675186" cy="1263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7"/>
              </a:lnSpc>
              <a:spcBef>
                <a:spcPct val="0"/>
              </a:spcBef>
            </a:pPr>
            <a:r>
              <a:rPr lang="en-US" sz="2398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Un país con tierras fértiles puede producir alimentos a bajo costo y exportarlos, mientras importa productos tecnológicos.</a:t>
            </a:r>
          </a:p>
          <a:p>
            <a:pPr algn="l">
              <a:lnSpc>
                <a:spcPts val="3357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29183" y="7985711"/>
            <a:ext cx="2801000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Ejemplo: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148904" y="1028700"/>
            <a:ext cx="8250226" cy="8229600"/>
          </a:xfrm>
          <a:custGeom>
            <a:avLst/>
            <a:gdLst/>
            <a:ahLst/>
            <a:cxnLst/>
            <a:rect r="r" b="b" t="t" l="l"/>
            <a:pathLst>
              <a:path h="8229600" w="8250226">
                <a:moveTo>
                  <a:pt x="0" y="0"/>
                </a:moveTo>
                <a:lnTo>
                  <a:pt x="8250225" y="0"/>
                </a:lnTo>
                <a:lnTo>
                  <a:pt x="825022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811811" y="1028700"/>
            <a:ext cx="8250226" cy="8229600"/>
          </a:xfrm>
          <a:custGeom>
            <a:avLst/>
            <a:gdLst/>
            <a:ahLst/>
            <a:cxnLst/>
            <a:rect r="r" b="b" t="t" l="l"/>
            <a:pathLst>
              <a:path h="8229600" w="8250226">
                <a:moveTo>
                  <a:pt x="8250225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8250225" y="0"/>
                </a:lnTo>
                <a:lnTo>
                  <a:pt x="8250225" y="822960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76040" y="1023560"/>
            <a:ext cx="15511960" cy="1234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31"/>
              </a:lnSpc>
              <a:spcBef>
                <a:spcPct val="0"/>
              </a:spcBef>
            </a:pPr>
            <a:r>
              <a:rPr lang="en-US" b="true" sz="6879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Eficiencia en la Asignación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50425" y="1839381"/>
            <a:ext cx="6951725" cy="1234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31"/>
              </a:lnSpc>
              <a:spcBef>
                <a:spcPct val="0"/>
              </a:spcBef>
            </a:pPr>
            <a:r>
              <a:rPr lang="en-US" sz="687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 Recursos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12312" y="3462994"/>
            <a:ext cx="9438073" cy="131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7"/>
              </a:lnSpc>
              <a:spcBef>
                <a:spcPct val="0"/>
              </a:spcBef>
            </a:pPr>
            <a:r>
              <a:rPr lang="en-US" sz="249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 eficiencia se logra cuando los recursos se distribuyen de forma que maximicen la producción y el bienestar general sin desperdiciar recursos.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55049" y="7770931"/>
            <a:ext cx="9773489" cy="1755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7"/>
              </a:lnSpc>
              <a:spcBef>
                <a:spcPct val="0"/>
              </a:spcBef>
            </a:pPr>
            <a:r>
              <a:rPr lang="en-US" sz="2498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   Una empresa de tecnología utiliza sus recursos para producir el máximo número de dispositivos al menor costo posible, optimizando así su eficiencia.</a:t>
            </a:r>
          </a:p>
          <a:p>
            <a:pPr algn="l">
              <a:lnSpc>
                <a:spcPts val="3497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3802492" y="7770931"/>
            <a:ext cx="2900544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Ejemplo: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19789" y="5414222"/>
            <a:ext cx="12823119" cy="131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7"/>
              </a:lnSpc>
            </a:pPr>
            <a:r>
              <a:rPr lang="en-US" sz="2498" b="true">
                <a:solidFill>
                  <a:srgbClr val="D39918"/>
                </a:solidFill>
                <a:latin typeface="Poppins Bold"/>
                <a:ea typeface="Poppins Bold"/>
                <a:cs typeface="Poppins Bold"/>
                <a:sym typeface="Poppins Bold"/>
              </a:rPr>
              <a:t>Tipos de eficiencia:</a:t>
            </a:r>
          </a:p>
          <a:p>
            <a:pPr algn="l">
              <a:lnSpc>
                <a:spcPts val="3497"/>
              </a:lnSpc>
            </a:pPr>
            <a:r>
              <a:rPr lang="en-US" sz="249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        </a:t>
            </a:r>
            <a:r>
              <a:rPr lang="en-US" sz="249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49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Eficiencia productiva:</a:t>
            </a:r>
            <a:r>
              <a:rPr lang="en-US" sz="249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Producción al menor costo posible.</a:t>
            </a:r>
          </a:p>
          <a:p>
            <a:pPr algn="l">
              <a:lnSpc>
                <a:spcPts val="3497"/>
              </a:lnSpc>
              <a:spcBef>
                <a:spcPct val="0"/>
              </a:spcBef>
            </a:pPr>
            <a:r>
              <a:rPr lang="en-US" sz="249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         </a:t>
            </a:r>
            <a:r>
              <a:rPr lang="en-US" b="true" sz="249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Eficiencia distributiva: </a:t>
            </a:r>
            <a:r>
              <a:rPr lang="en-US" sz="249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Distribución que maximiza el bienestar social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DAGVf6tzGx8</dc:identifier>
  <dcterms:modified xsi:type="dcterms:W3CDTF">2011-08-01T06:04:30Z</dcterms:modified>
  <cp:revision>1</cp:revision>
  <dc:title>Principios Fundamentales de la Economía</dc:title>
</cp:coreProperties>
</file>